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9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5"/>
            <a:r>
              <a:rPr lang="zh-CN" altLang="en-US" dirty="0"/>
              <a:t>第四级</a:t>
            </a:r>
          </a:p>
          <a:p>
            <a:pPr lvl="6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pattern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altLang="zh-CN" dirty="0"/>
              <a:t>Lin </a:t>
            </a:r>
            <a:r>
              <a:rPr lang="en-US" altLang="zh-CN"/>
              <a:t>zhang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Sep. 2016</a:t>
            </a:r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/>
              <a:t>circalate</a:t>
            </a:r>
            <a:r>
              <a:rPr lang="en-US" dirty="0"/>
              <a:t> 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applications</a:t>
            </a:r>
          </a:p>
          <a:p>
            <a:r>
              <a:rPr lang="en-US" dirty="0"/>
              <a:t>Consumer applications:</a:t>
            </a:r>
          </a:p>
          <a:p>
            <a:pPr lvl="1"/>
            <a:r>
              <a:rPr lang="en-US" dirty="0"/>
              <a:t>speech recognition, information retrieval and search, email and document classification, stock price prediction, object recognition, product recommendation, robot...</a:t>
            </a:r>
          </a:p>
          <a:p>
            <a:pPr lvl="1"/>
            <a:r>
              <a:rPr lang="en-US" dirty="0"/>
              <a:t>Highly desirable expertise from industry: Google, Facebook, Microsoft, Twitter, LinkedIn, Amazon, BAT, SAIC, Tesla...</a:t>
            </a:r>
          </a:p>
          <a:p>
            <a:r>
              <a:rPr lang="en-US" dirty="0"/>
              <a:t>Scientific applications:</a:t>
            </a:r>
          </a:p>
          <a:p>
            <a:pPr lvl="1"/>
            <a:r>
              <a:rPr lang="en-US" dirty="0"/>
              <a:t>Biology and genetics: identify disease-causing genes and gene networks</a:t>
            </a:r>
          </a:p>
          <a:p>
            <a:pPr lvl="1"/>
            <a:r>
              <a:rPr lang="en-US" dirty="0"/>
              <a:t>Climate science: predicting global warming trends</a:t>
            </a:r>
          </a:p>
          <a:p>
            <a:pPr lvl="1"/>
            <a:r>
              <a:rPr lang="en-US" dirty="0"/>
              <a:t>Social science: social network analysis; social media analysis</a:t>
            </a:r>
          </a:p>
          <a:p>
            <a:pPr lvl="1"/>
            <a:r>
              <a:rPr lang="en-US" dirty="0"/>
              <a:t>Business and finance: marketing, operation research</a:t>
            </a:r>
          </a:p>
          <a:p>
            <a:pPr lvl="1"/>
            <a:r>
              <a:rPr lang="en-US" dirty="0"/>
              <a:t>Emerging ones: healthcare, energy,...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flavors of learning problems</a:t>
            </a:r>
          </a:p>
          <a:p>
            <a:pPr lvl="1"/>
            <a:r>
              <a:rPr lang="en-US" dirty="0"/>
              <a:t>Supervised learning: make prediction given labeled training observations, e.g., Spam detection, Iris</a:t>
            </a:r>
          </a:p>
          <a:p>
            <a:pPr lvl="1"/>
            <a:r>
              <a:rPr lang="en-US" dirty="0"/>
              <a:t>Unsupervised learning: Discover hidden and latent patterns in data; data exploration, e.g., topic modelling in text data</a:t>
            </a:r>
          </a:p>
          <a:p>
            <a:pPr lvl="1"/>
            <a:r>
              <a:rPr lang="en-US" dirty="0"/>
              <a:t>Many other paradigms</a:t>
            </a:r>
          </a:p>
          <a:p>
            <a:r>
              <a:rPr lang="en-US" dirty="0"/>
              <a:t>The focus and goal of this course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Semi-supervise learning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Iris dataset (from UCI machine learning repository)</a:t>
            </a:r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 length </a:t>
                      </a:r>
                    </a:p>
                    <a:p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sepal width </a:t>
                      </a:r>
                    </a:p>
                    <a:p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attribute/feature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attribute value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/>
              <a:t>Sample/attribute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Denote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a dataset which contains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instances. Each instance has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features. </a:t>
            </a:r>
          </a:p>
          <a:p>
            <a:r>
              <a:rPr lang="en-US" dirty="0"/>
              <a:t>So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/>
              <a:t>is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/>
              <a:t>-th</a:t>
            </a:r>
            <a:r>
              <a:rPr lang="en-US" dirty="0"/>
              <a:t> instance in the sample space </a:t>
            </a:r>
            <a:r>
              <a:rPr lang="en-US" dirty="0">
                <a:latin typeface="Lucida Calligraphy" panose="03010101010101010101" pitchFamily="66" charset="0"/>
              </a:rPr>
              <a:t>X</a:t>
            </a:r>
            <a:r>
              <a:rPr lang="en-US" dirty="0"/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/>
              <a:t>Data used in the training process is called </a:t>
            </a:r>
            <a:r>
              <a:rPr lang="en-US" altLang="zh-CN" dirty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/>
              <a:t>Each sample in the training data </a:t>
            </a:r>
            <a:r>
              <a:rPr lang="en-US"/>
              <a:t>is called </a:t>
            </a:r>
            <a:r>
              <a:rPr lang="en-US" dirty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/>
              <a:t>All the training samples consist of a </a:t>
            </a:r>
            <a:r>
              <a:rPr lang="en-US" dirty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n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Output1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learner</a:t>
            </a: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Test samples</a:t>
            </a: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/>
                  <a:t>There are two types of prediction tasks</a:t>
                </a:r>
              </a:p>
              <a:p>
                <a:pPr lvl="1"/>
                <a:r>
                  <a:rPr lang="en-US" dirty="0"/>
                  <a:t>Classification</a:t>
                </a:r>
              </a:p>
              <a:p>
                <a:pPr lvl="1"/>
                <a:r>
                  <a:rPr lang="en-US" dirty="0"/>
                  <a:t>Regression</a:t>
                </a:r>
              </a:p>
              <a:p>
                <a:r>
                  <a:rPr lang="en-US" dirty="0"/>
                  <a:t>Classification</a:t>
                </a:r>
              </a:p>
              <a:p>
                <a:pPr lvl="1"/>
                <a:r>
                  <a:rPr lang="en-US" dirty="0"/>
                  <a:t>Binary classification: a positive class and a negative class</a:t>
                </a:r>
              </a:p>
              <a:p>
                <a:pPr lvl="1"/>
                <a:r>
                  <a:rPr lang="en-US" dirty="0"/>
                  <a:t>Multi-class classification</a:t>
                </a:r>
              </a:p>
              <a:p>
                <a:pPr lvl="1"/>
                <a:r>
                  <a:rPr lang="en-US" dirty="0"/>
                  <a:t>A labels is used to represent the class that a sample belongs to</a:t>
                </a:r>
              </a:p>
              <a:p>
                <a:r>
                  <a:rPr lang="en-US" dirty="0"/>
                  <a:t>Denote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the label corresponding to the training sample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,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Lucida Calligraphy" panose="03010101010101010101" pitchFamily="66" charset="0"/>
                  </a:rPr>
                  <a:t>Y</a:t>
                </a:r>
                <a:r>
                  <a:rPr lang="en-US" dirty="0"/>
                  <a:t>. The prediction task is to learn a mapping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Pattern recognition, machine learning, and data mining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Pattern recognition </a:t>
            </a:r>
            <a:r>
              <a:rPr lang="en-US" dirty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PR</a:t>
                </a:r>
              </a:p>
              <a:p>
                <a:r>
                  <a:rPr lang="en-US" sz="2800" dirty="0"/>
                  <a:t>ML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Data Mining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do clustering on data if labels are unknown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tasks can be divided into</a:t>
            </a:r>
          </a:p>
          <a:p>
            <a:pPr lvl="1"/>
            <a:r>
              <a:rPr lang="en-US" dirty="0"/>
              <a:t>Supervised learning (classification + regression)</a:t>
            </a:r>
          </a:p>
          <a:p>
            <a:pPr lvl="1"/>
            <a:r>
              <a:rPr lang="en-US" dirty="0"/>
              <a:t>Unsupervised learning (clustering)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 cluster</a:t>
            </a: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Generalization ability </a:t>
            </a:r>
            <a:r>
              <a:rPr lang="en-US" dirty="0"/>
              <a:t>of a model</a:t>
            </a:r>
          </a:p>
          <a:p>
            <a:r>
              <a:rPr lang="en-US" dirty="0"/>
              <a:t>We assume that </a:t>
            </a:r>
          </a:p>
          <a:p>
            <a:pPr lvl="1"/>
            <a:r>
              <a:rPr lang="en-US" dirty="0"/>
              <a:t>all the samples in a sample space obey a certain distribution (e.g. Gaussian distribution)</a:t>
            </a:r>
          </a:p>
          <a:p>
            <a:pPr lvl="1"/>
            <a:r>
              <a:rPr lang="en-US" dirty="0"/>
              <a:t>and training samples are obtained by sampling from the space independently, i.e. training samples are independent and identically distributed (</a:t>
            </a:r>
            <a:r>
              <a:rPr lang="en-US" dirty="0" err="1"/>
              <a:t>i.i.d</a:t>
            </a:r>
            <a:r>
              <a:rPr lang="en-US" dirty="0"/>
              <a:t>)</a:t>
            </a:r>
          </a:p>
          <a:p>
            <a:r>
              <a:rPr lang="en-US" dirty="0"/>
              <a:t>The more samples are obtained, the more information about the distribution we can have, and the higher generalization </a:t>
            </a:r>
            <a:r>
              <a:rPr lang="en-US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Induction vs deduction</a:t>
            </a:r>
          </a:p>
          <a:p>
            <a:pPr lvl="1"/>
            <a:r>
              <a:rPr lang="en-US" dirty="0"/>
              <a:t>Induction: special -&gt; general</a:t>
            </a:r>
          </a:p>
          <a:p>
            <a:pPr lvl="1"/>
            <a:r>
              <a:rPr lang="en-US" dirty="0"/>
              <a:t>Deduction: general -&gt; special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hypothesis space is much larger than the (training) sample space</a:t>
            </a:r>
          </a:p>
          <a:p>
            <a:r>
              <a:rPr lang="en-US" dirty="0"/>
              <a:t>There may exist more than one hypothesis corresponding to the same training set</a:t>
            </a:r>
          </a:p>
          <a:p>
            <a:r>
              <a:rPr lang="en-US" dirty="0"/>
              <a:t>These hypothesis forms a hypothesis set called version space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20" name="文本框 19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*；敲声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cxnSp>
          <p:nvCxnSpPr>
            <p:cNvPr id="23" name="直接箭头连接符 22"/>
            <p:cNvCxnSpPr>
              <a:endCxn id="20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1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new sample: </a:t>
            </a:r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青绿；根蒂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沉闷）</a:t>
            </a:r>
            <a:endParaRPr lang="en-US" altLang="zh-CN" dirty="0"/>
          </a:p>
          <a:p>
            <a:r>
              <a:rPr lang="en-US" dirty="0"/>
              <a:t>Is it good or bad?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14" name="文本框 13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*）</a:t>
              </a:r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*；敲声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cxnSp>
          <p:nvCxnSpPr>
            <p:cNvPr id="17" name="直接箭头连接符 16"/>
            <p:cNvCxnSpPr>
              <a:endCxn id="14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Occam’s razor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Inductive bias is an assumption of “what is a good model”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*；根蒂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*；根蒂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浊响）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Free </a:t>
            </a:r>
            <a:r>
              <a:rPr lang="en-US"/>
              <a:t>Lunch Theorem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Inductive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𝑜𝑡𝑒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𝒳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𝒳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⋅1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9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a decision?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/>
              <a:t>How to pick a “good” watermelon?</a:t>
            </a:r>
          </a:p>
          <a:p>
            <a:r>
              <a:rPr lang="en-US" dirty="0"/>
              <a:t>How do you know you have a cold?</a:t>
            </a:r>
          </a:p>
          <a:p>
            <a:r>
              <a:rPr lang="en-US" altLang="zh-CN" dirty="0"/>
              <a:t>Can you pick out the apple from bananas?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a computer learn to make a decision like human?</a:t>
            </a:r>
          </a:p>
          <a:p>
            <a:r>
              <a:rPr lang="en-US" dirty="0"/>
              <a:t>How?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possible definition</a:t>
            </a:r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then use 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other kinds 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detect patterns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Patterns</a:t>
            </a:r>
          </a:p>
          <a:p>
            <a:pPr lvl="1"/>
            <a:r>
              <a:rPr lang="en-US" dirty="0"/>
              <a:t>We see repeated periods of 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fit the data with a polynomial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is not accurate for individual 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</a:t>
            </a:r>
            <a:r>
              <a:rPr lang="en-US" altLang="zh-CN" dirty="0"/>
              <a:t>the</a:t>
            </a:r>
            <a:r>
              <a:rPr lang="en-US" dirty="0"/>
              <a:t> temperature of 2010?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particular polynomial model is not exactly accurate for that specific 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ingredients in the machine learning task</a:t>
            </a:r>
          </a:p>
          <a:p>
            <a:pPr lvl="1"/>
            <a:r>
              <a:rPr lang="en-US" dirty="0"/>
              <a:t>Data: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Modeling: devised to capture the patterns in the 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/>
              <a:t>Prediction: apply the model to forecast what is going to happen in future</a:t>
            </a:r>
          </a:p>
          <a:p>
            <a:pPr lvl="1"/>
            <a:endParaRPr lang="en-US" dirty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rich history of applying statistical learning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Recognizing flowers 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2087</TotalTime>
  <Words>1393</Words>
  <Application>Microsoft Office PowerPoint</Application>
  <PresentationFormat>全屏显示(4:3)</PresentationFormat>
  <Paragraphs>371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342</cp:revision>
  <dcterms:created xsi:type="dcterms:W3CDTF">2016-07-20T11:29:42Z</dcterms:created>
  <dcterms:modified xsi:type="dcterms:W3CDTF">2022-09-13T06:16:27Z</dcterms:modified>
</cp:coreProperties>
</file>